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56" r:id="rId3"/>
    <p:sldId id="330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3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O Duc An" initials="VD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07" autoAdjust="0"/>
  </p:normalViewPr>
  <p:slideViewPr>
    <p:cSldViewPr snapToGrid="0">
      <p:cViewPr varScale="1">
        <p:scale>
          <a:sx n="59" d="100"/>
          <a:sy n="59" d="100"/>
        </p:scale>
        <p:origin x="7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295943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27690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flipV="1">
            <a:off x="1396839" y="6598920"/>
            <a:ext cx="10460729" cy="1"/>
          </a:xfrm>
          <a:prstGeom prst="line">
            <a:avLst/>
          </a:prstGeom>
          <a:ln w="3175">
            <a:solidFill>
              <a:srgbClr val="CC0000"/>
            </a:solidFill>
            <a:round/>
          </a:ln>
        </p:spPr>
        <p:txBody>
          <a:bodyPr lIns="54424" tIns="54424" rIns="54424" bIns="54424"/>
          <a:lstStyle/>
          <a:p>
            <a:pPr marL="0" marR="0" lvl="0" defTabSz="382676">
              <a:defRPr sz="16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91918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3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2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62062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24"/>
          <p:cNvGrpSpPr/>
          <p:nvPr userDrawn="1"/>
        </p:nvGrpSpPr>
        <p:grpSpPr>
          <a:xfrm>
            <a:off x="790786" y="3023729"/>
            <a:ext cx="10588414" cy="139983"/>
            <a:chOff x="0" y="0"/>
            <a:chExt cx="11982027" cy="139982"/>
          </a:xfrm>
          <a:solidFill>
            <a:srgbClr val="FFC000"/>
          </a:solidFill>
        </p:grpSpPr>
        <p:sp>
          <p:nvSpPr>
            <p:cNvPr id="8" name="Shape 22"/>
            <p:cNvSpPr/>
            <p:nvPr/>
          </p:nvSpPr>
          <p:spPr>
            <a:xfrm>
              <a:off x="-1" y="0"/>
              <a:ext cx="7404894" cy="139983"/>
            </a:xfrm>
            <a:prstGeom prst="rect">
              <a:avLst/>
            </a:prstGeom>
            <a:grpFill/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24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4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Shape 23"/>
            <p:cNvSpPr/>
            <p:nvPr/>
          </p:nvSpPr>
          <p:spPr>
            <a:xfrm>
              <a:off x="0" y="0"/>
              <a:ext cx="11982027" cy="1"/>
            </a:xfrm>
            <a:prstGeom prst="line">
              <a:avLst/>
            </a:prstGeom>
            <a:grpFill/>
            <a:ln w="12700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457200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>
                <a:solidFill>
                  <a:prstClr val="black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5" y="3492499"/>
            <a:ext cx="10588415" cy="280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97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74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7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70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57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97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09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03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2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249374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C19F0-1FB7-4AE0-896E-2777B6C6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8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86FF-B124-458F-B57B-2B1D24945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/>
              <a:t>SYSTEMS</a:t>
            </a:r>
            <a:br>
              <a:rPr lang="en-US" sz="7200" b="1"/>
            </a:br>
            <a:r>
              <a:rPr lang="en-US" sz="7200" b="1"/>
              <a:t>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1ED79-E603-4351-A7EB-B158BDF0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3856038"/>
            <a:ext cx="104775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vi-VN" b="1"/>
              <a:t>Nguy</a:t>
            </a:r>
            <a:r>
              <a:rPr lang="en-US" b="1"/>
              <a:t>e</a:t>
            </a:r>
            <a:r>
              <a:rPr lang="vi-VN" b="1"/>
              <a:t>n Thanh B</a:t>
            </a:r>
            <a:r>
              <a:rPr lang="en-US" b="1"/>
              <a:t>i</a:t>
            </a:r>
            <a:r>
              <a:rPr lang="vi-VN" b="1"/>
              <a:t>nh, Nguy</a:t>
            </a:r>
            <a:r>
              <a:rPr lang="en-US" b="1"/>
              <a:t>e</a:t>
            </a:r>
            <a:r>
              <a:rPr lang="vi-VN" b="1"/>
              <a:t>n Quang V</a:t>
            </a:r>
            <a:r>
              <a:rPr lang="en-US" b="1"/>
              <a:t>u</a:t>
            </a:r>
            <a:r>
              <a:rPr lang="vi-VN" b="1"/>
              <a:t>, L</a:t>
            </a:r>
            <a:r>
              <a:rPr lang="en-US" b="1"/>
              <a:t>e</a:t>
            </a:r>
            <a:r>
              <a:rPr lang="vi-VN" b="1"/>
              <a:t> Vi</a:t>
            </a:r>
            <a:r>
              <a:rPr lang="en-US" b="1"/>
              <a:t>e</a:t>
            </a:r>
            <a:r>
              <a:rPr lang="vi-VN" b="1"/>
              <a:t>t Tr</a:t>
            </a:r>
            <a:r>
              <a:rPr lang="en-US" b="1"/>
              <a:t>uo</a:t>
            </a:r>
            <a:r>
              <a:rPr lang="vi-VN" b="1"/>
              <a:t>ng, Nguy</a:t>
            </a:r>
            <a:r>
              <a:rPr lang="en-US" b="1"/>
              <a:t>e</a:t>
            </a:r>
            <a:r>
              <a:rPr lang="vi-VN" b="1"/>
              <a:t>n Th</a:t>
            </a:r>
            <a:r>
              <a:rPr lang="en-US" b="1"/>
              <a:t>i</a:t>
            </a:r>
            <a:r>
              <a:rPr lang="vi-VN" b="1"/>
              <a:t> H</a:t>
            </a:r>
            <a:r>
              <a:rPr lang="en-US" b="1"/>
              <a:t>a</a:t>
            </a:r>
            <a:r>
              <a:rPr lang="vi-VN" b="1"/>
              <a:t>nh, V</a:t>
            </a:r>
            <a:r>
              <a:rPr lang="en-US" b="1"/>
              <a:t>o</a:t>
            </a:r>
            <a:r>
              <a:rPr lang="vi-VN" b="1"/>
              <a:t> V</a:t>
            </a:r>
            <a:r>
              <a:rPr lang="en-US" b="1"/>
              <a:t>a</a:t>
            </a:r>
            <a:r>
              <a:rPr lang="vi-VN" b="1"/>
              <a:t>n L</a:t>
            </a:r>
            <a:r>
              <a:rPr lang="en-US" b="1"/>
              <a:t>uon</a:t>
            </a:r>
            <a:r>
              <a:rPr lang="vi-VN" b="1"/>
              <a:t>g</a:t>
            </a:r>
            <a:r>
              <a:rPr lang="en-US" b="1"/>
              <a:t>,</a:t>
            </a:r>
            <a:r>
              <a:rPr lang="vi-VN" b="1"/>
              <a:t> L</a:t>
            </a:r>
            <a:r>
              <a:rPr lang="en-US" b="1"/>
              <a:t>e</a:t>
            </a:r>
            <a:r>
              <a:rPr lang="vi-VN" b="1"/>
              <a:t> Th</a:t>
            </a:r>
            <a:r>
              <a:rPr lang="en-US" b="1"/>
              <a:t>i</a:t>
            </a:r>
            <a:r>
              <a:rPr lang="vi-VN" b="1"/>
              <a:t> B</a:t>
            </a:r>
            <a:r>
              <a:rPr lang="en-US" b="1"/>
              <a:t>i</a:t>
            </a:r>
            <a:r>
              <a:rPr lang="vi-VN" b="1"/>
              <a:t>ch Tra</a:t>
            </a:r>
            <a:endParaRPr lang="en-US" b="1"/>
          </a:p>
          <a:p>
            <a:pPr algn="l">
              <a:lnSpc>
                <a:spcPct val="100000"/>
              </a:lnSpc>
            </a:pPr>
            <a:r>
              <a:rPr lang="en-US" b="1"/>
              <a:t>Faculty of Computer Science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09" name="Shape 9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Critique of Waterfall process</a:t>
            </a:r>
          </a:p>
        </p:txBody>
      </p:sp>
      <p:sp>
        <p:nvSpPr>
          <p:cNvPr id="910" name="Shape 910"/>
          <p:cNvSpPr>
            <a:spLocks noGrp="1"/>
          </p:cNvSpPr>
          <p:nvPr>
            <p:ph type="body" idx="1"/>
          </p:nvPr>
        </p:nvSpPr>
        <p:spPr>
          <a:xfrm>
            <a:off x="393700" y="1326731"/>
            <a:ext cx="11480801" cy="4139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/>
              <a:t>Responds poorly to changes and problems</a:t>
            </a:r>
          </a:p>
          <a:p>
            <a:pPr lvl="0">
              <a:defRPr sz="1800"/>
            </a:pPr>
            <a:r>
              <a:rPr sz="2300"/>
              <a:t>Substantial upfront document</a:t>
            </a:r>
          </a:p>
          <a:p>
            <a:pPr lvl="0">
              <a:defRPr sz="1800"/>
            </a:pPr>
            <a:r>
              <a:rPr sz="2300"/>
              <a:t>Assumes fixed specification - may not be what customer wants</a:t>
            </a:r>
          </a:p>
          <a:p>
            <a:pPr lvl="0">
              <a:defRPr sz="1800"/>
            </a:pPr>
            <a:r>
              <a:rPr sz="2300"/>
              <a:t>Fixes come very late - costlier to fix later time</a:t>
            </a:r>
          </a:p>
        </p:txBody>
      </p:sp>
      <p:pic>
        <p:nvPicPr>
          <p:cNvPr id="911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387780" y="3208749"/>
            <a:ext cx="8070308" cy="3020624"/>
          </a:xfrm>
          <a:prstGeom prst="rect">
            <a:avLst/>
          </a:prstGeom>
          <a:ln w="6350">
            <a:round/>
          </a:ln>
        </p:spPr>
      </p:pic>
      <p:sp>
        <p:nvSpPr>
          <p:cNvPr id="912" name="Shape 912"/>
          <p:cNvSpPr/>
          <p:nvPr/>
        </p:nvSpPr>
        <p:spPr>
          <a:xfrm>
            <a:off x="4312820" y="6278321"/>
            <a:ext cx="3922562" cy="27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400"/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Source:  Applied Software Measurement, Capers Jones, 1996.</a:t>
            </a:r>
          </a:p>
        </p:txBody>
      </p:sp>
    </p:spTree>
    <p:extLst>
      <p:ext uri="{BB962C8B-B14F-4D97-AF65-F5344CB8AC3E}">
        <p14:creationId xmlns:p14="http://schemas.microsoft.com/office/powerpoint/2010/main" val="35478738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sz="1800" b="0"/>
            </a:pPr>
            <a:r>
              <a:rPr lang="en-US" sz="4000" b="1"/>
              <a:t>Iterative and Agile Development Processes</a:t>
            </a:r>
            <a:endParaRPr lang="en-US" sz="4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2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18" name="Shape 9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Facts of life</a:t>
            </a:r>
          </a:p>
        </p:txBody>
      </p:sp>
      <p:sp>
        <p:nvSpPr>
          <p:cNvPr id="919" name="Shape 9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Requirements change, changes break existing design.</a:t>
            </a:r>
          </a:p>
          <a:p>
            <a:pPr lvl="0">
              <a:defRPr sz="1800"/>
            </a:pPr>
            <a:r>
              <a:rPr sz="2300" dirty="0"/>
              <a:t>Coding up a design suggests flaws in design</a:t>
            </a:r>
          </a:p>
          <a:p>
            <a:pPr lvl="0">
              <a:defRPr sz="1800"/>
            </a:pPr>
            <a:r>
              <a:rPr sz="2300" dirty="0"/>
              <a:t>Testing identifies flaws in code - which could be design flaws</a:t>
            </a:r>
          </a:p>
          <a:p>
            <a:pPr lvl="0">
              <a:defRPr sz="1800"/>
            </a:pPr>
            <a:r>
              <a:rPr sz="2300" dirty="0"/>
              <a:t>Maintenance requires not only fixes but new features</a:t>
            </a:r>
          </a:p>
        </p:txBody>
      </p:sp>
    </p:spTree>
    <p:extLst>
      <p:ext uri="{BB962C8B-B14F-4D97-AF65-F5344CB8AC3E}">
        <p14:creationId xmlns:p14="http://schemas.microsoft.com/office/powerpoint/2010/main" val="28015435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23" name="Shape 9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Philosophy</a:t>
            </a:r>
          </a:p>
        </p:txBody>
      </p:sp>
      <p:sp>
        <p:nvSpPr>
          <p:cNvPr id="924" name="Shape 9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Embrace change</a:t>
            </a:r>
          </a:p>
          <a:p>
            <a:pPr lvl="0">
              <a:defRPr sz="1800"/>
            </a:pPr>
            <a:r>
              <a:rPr sz="2300" dirty="0"/>
              <a:t>Don’t do too much, too soon</a:t>
            </a:r>
          </a:p>
          <a:p>
            <a:pPr lvl="0">
              <a:defRPr sz="1800"/>
            </a:pPr>
            <a:r>
              <a:rPr sz="2300" dirty="0"/>
              <a:t>Individuals and interactions over processes and tools</a:t>
            </a:r>
          </a:p>
          <a:p>
            <a:pPr lvl="0">
              <a:defRPr sz="1800"/>
            </a:pPr>
            <a:r>
              <a:rPr sz="2300" dirty="0"/>
              <a:t>Working software over comprehensive documentation</a:t>
            </a:r>
          </a:p>
          <a:p>
            <a:pPr lvl="0">
              <a:defRPr sz="1800"/>
            </a:pPr>
            <a:r>
              <a:rPr sz="2300" dirty="0"/>
              <a:t>Customer collaboration over contract negotiation</a:t>
            </a:r>
          </a:p>
          <a:p>
            <a:pPr lvl="0">
              <a:defRPr sz="1800"/>
            </a:pPr>
            <a:r>
              <a:rPr sz="2300" dirty="0"/>
              <a:t>Responding to change over following a plan</a:t>
            </a:r>
          </a:p>
        </p:txBody>
      </p:sp>
    </p:spTree>
    <p:extLst>
      <p:ext uri="{BB962C8B-B14F-4D97-AF65-F5344CB8AC3E}">
        <p14:creationId xmlns:p14="http://schemas.microsoft.com/office/powerpoint/2010/main" val="8346153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14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928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-317500"/>
            <a:ext cx="7734300" cy="6638066"/>
          </a:xfrm>
          <a:prstGeom prst="rect">
            <a:avLst/>
          </a:prstGeom>
          <a:ln w="6350">
            <a:round/>
          </a:ln>
        </p:spPr>
      </p:pic>
      <p:sp>
        <p:nvSpPr>
          <p:cNvPr id="930" name="Shape 930"/>
          <p:cNvSpPr/>
          <p:nvPr/>
        </p:nvSpPr>
        <p:spPr>
          <a:xfrm>
            <a:off x="415751" y="4276697"/>
            <a:ext cx="5161813" cy="220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Early coding, early testing of partial system</a:t>
            </a:r>
          </a:p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in repeating cycles.</a:t>
            </a:r>
          </a:p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Development begins before all requirements are defined in detail.</a:t>
            </a:r>
          </a:p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Feedback is used to clarify evolving</a:t>
            </a:r>
          </a:p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6944856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33" name="Shape 9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Benefits</a:t>
            </a:r>
          </a:p>
        </p:txBody>
      </p:sp>
      <p:sp>
        <p:nvSpPr>
          <p:cNvPr id="934" name="Shape 9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Early rather than late mitigation of high risks</a:t>
            </a:r>
          </a:p>
          <a:p>
            <a:pPr lvl="0">
              <a:defRPr sz="1800"/>
            </a:pPr>
            <a:r>
              <a:rPr sz="2300" dirty="0"/>
              <a:t>Early visible progress</a:t>
            </a:r>
          </a:p>
          <a:p>
            <a:pPr lvl="0">
              <a:defRPr sz="1800"/>
            </a:pPr>
            <a:r>
              <a:rPr sz="2300" dirty="0"/>
              <a:t>Managed complexity - the team is not overwhelmed by “analysis paralysis” or very long and complex steps</a:t>
            </a:r>
          </a:p>
          <a:p>
            <a:pPr lvl="0">
              <a:defRPr sz="1800"/>
            </a:pPr>
            <a:r>
              <a:rPr sz="2300" dirty="0"/>
              <a:t>Early feedback, user engagement, and adaptation, leading to a redefined system that more closely meets the real needs of the stakeholders</a:t>
            </a:r>
          </a:p>
          <a:p>
            <a:pPr lvl="0">
              <a:defRPr sz="1800"/>
            </a:pPr>
            <a:r>
              <a:rPr sz="2300" dirty="0"/>
              <a:t>Feedback can also improve development process itself</a:t>
            </a:r>
          </a:p>
        </p:txBody>
      </p:sp>
      <p:sp>
        <p:nvSpPr>
          <p:cNvPr id="935" name="Shape 935"/>
          <p:cNvSpPr/>
          <p:nvPr/>
        </p:nvSpPr>
        <p:spPr>
          <a:xfrm>
            <a:off x="457199" y="830595"/>
            <a:ext cx="10896600" cy="5386090"/>
          </a:xfrm>
          <a:prstGeom prst="rect">
            <a:avLst/>
          </a:prstGeom>
          <a:solidFill>
            <a:srgbClr val="FFFFFF">
              <a:alpha val="7992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Less project failure, better productivity,</a:t>
            </a:r>
          </a:p>
          <a:p>
            <a:pPr lvl="0" algn="ctr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and lower defect rates</a:t>
            </a: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9761115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Agile software development methods</a:t>
            </a:r>
          </a:p>
        </p:txBody>
      </p:sp>
      <p:sp>
        <p:nvSpPr>
          <p:cNvPr id="939" name="Shape 93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Adaptive software development (ASD)</a:t>
            </a:r>
          </a:p>
          <a:p>
            <a:pPr lvl="0">
              <a:defRPr sz="1800"/>
            </a:pPr>
            <a:r>
              <a:rPr sz="2300" dirty="0"/>
              <a:t>Agile modeling</a:t>
            </a:r>
          </a:p>
          <a:p>
            <a:pPr lvl="0">
              <a:defRPr sz="1800"/>
            </a:pPr>
            <a:r>
              <a:rPr sz="2300" dirty="0"/>
              <a:t>Agile Unified Process (AUP)</a:t>
            </a:r>
          </a:p>
          <a:p>
            <a:pPr lvl="0">
              <a:defRPr sz="1800"/>
            </a:pPr>
            <a:r>
              <a:rPr sz="2300" dirty="0"/>
              <a:t>Crystal Clear Methods</a:t>
            </a:r>
          </a:p>
          <a:p>
            <a:pPr lvl="0">
              <a:defRPr sz="1800"/>
            </a:pPr>
            <a:r>
              <a:rPr sz="2300" dirty="0"/>
              <a:t>Disciplined agile delivery</a:t>
            </a:r>
          </a:p>
          <a:p>
            <a:pPr lvl="0">
              <a:defRPr sz="1800"/>
            </a:pPr>
            <a:r>
              <a:rPr sz="2300" dirty="0"/>
              <a:t>Dynamic Systems development method (DSDM)</a:t>
            </a:r>
          </a:p>
          <a:p>
            <a:pPr lvl="0">
              <a:defRPr sz="1800"/>
            </a:pPr>
            <a:r>
              <a:rPr sz="2300" dirty="0"/>
              <a:t>Extreme programming</a:t>
            </a:r>
          </a:p>
          <a:p>
            <a:pPr lvl="0">
              <a:defRPr sz="1800"/>
            </a:pPr>
            <a:r>
              <a:rPr sz="2300" dirty="0"/>
              <a:t>Feature-driven development (FDD)</a:t>
            </a:r>
          </a:p>
          <a:p>
            <a:pPr lvl="0">
              <a:defRPr sz="1800"/>
            </a:pPr>
            <a:r>
              <a:rPr sz="2300" dirty="0"/>
              <a:t>Lean software development</a:t>
            </a:r>
          </a:p>
          <a:p>
            <a:pPr lvl="0">
              <a:defRPr sz="1800"/>
            </a:pPr>
            <a:r>
              <a:rPr sz="2300" dirty="0"/>
              <a:t>Kanban</a:t>
            </a:r>
          </a:p>
          <a:p>
            <a:pPr lvl="0">
              <a:defRPr sz="1800"/>
            </a:pPr>
            <a:r>
              <a:rPr sz="2300" dirty="0"/>
              <a:t>Scrum</a:t>
            </a:r>
          </a:p>
        </p:txBody>
      </p:sp>
      <p:sp>
        <p:nvSpPr>
          <p:cNvPr id="937" name="Shape 93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16</a:t>
            </a:fld>
            <a:endParaRPr sz="18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Scrum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57380F-0EEE-4ED7-916E-6FCF0F6D0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1" name="Shape 94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17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943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13" y="1253656"/>
            <a:ext cx="10329975" cy="4350689"/>
          </a:xfrm>
          <a:prstGeom prst="rect">
            <a:avLst/>
          </a:prstGeom>
          <a:ln w="6350">
            <a:round/>
          </a:ln>
        </p:spPr>
      </p:pic>
      <p:sp>
        <p:nvSpPr>
          <p:cNvPr id="944" name="Shape 944"/>
          <p:cNvSpPr/>
          <p:nvPr/>
        </p:nvSpPr>
        <p:spPr>
          <a:xfrm>
            <a:off x="5246687" y="4798219"/>
            <a:ext cx="3714937" cy="5648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7634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 b="0"/>
            </a:pPr>
            <a:r>
              <a:rPr sz="2500" b="1"/>
              <a:t>UML can be used in many software development process</a:t>
            </a:r>
          </a:p>
        </p:txBody>
      </p:sp>
      <p:sp>
        <p:nvSpPr>
          <p:cNvPr id="946" name="Shape 94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18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954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071621" y="2864942"/>
            <a:ext cx="3500438" cy="1866305"/>
          </a:xfrm>
          <a:prstGeom prst="rect">
            <a:avLst/>
          </a:prstGeom>
          <a:ln w="6350">
            <a:round/>
          </a:ln>
        </p:spPr>
      </p:pic>
      <p:sp>
        <p:nvSpPr>
          <p:cNvPr id="955" name="Shape 955"/>
          <p:cNvSpPr/>
          <p:nvPr/>
        </p:nvSpPr>
        <p:spPr>
          <a:xfrm>
            <a:off x="5099582" y="3339661"/>
            <a:ext cx="489827" cy="91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+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834324" y="1410789"/>
            <a:ext cx="5896122" cy="5330681"/>
            <a:chOff x="6876804" y="2074234"/>
            <a:chExt cx="5178383" cy="4909357"/>
          </a:xfrm>
        </p:grpSpPr>
        <p:grpSp>
          <p:nvGrpSpPr>
            <p:cNvPr id="18" name="Group 17"/>
            <p:cNvGrpSpPr/>
            <p:nvPr/>
          </p:nvGrpSpPr>
          <p:grpSpPr>
            <a:xfrm>
              <a:off x="7001077" y="4204704"/>
              <a:ext cx="3176396" cy="2098558"/>
              <a:chOff x="34068" y="73791"/>
              <a:chExt cx="8189436" cy="6259240"/>
            </a:xfrm>
          </p:grpSpPr>
          <p:sp>
            <p:nvSpPr>
              <p:cNvPr id="24" name="Shape 896"/>
              <p:cNvSpPr/>
              <p:nvPr/>
            </p:nvSpPr>
            <p:spPr>
              <a:xfrm>
                <a:off x="34068" y="73791"/>
                <a:ext cx="2007499" cy="698097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Requirements</a:t>
                </a:r>
              </a:p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Specification</a:t>
                </a:r>
              </a:p>
            </p:txBody>
          </p:sp>
          <p:sp>
            <p:nvSpPr>
              <p:cNvPr id="25" name="Shape 897"/>
              <p:cNvSpPr/>
              <p:nvPr/>
            </p:nvSpPr>
            <p:spPr>
              <a:xfrm>
                <a:off x="2269656" y="1885884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Design</a:t>
                </a:r>
              </a:p>
            </p:txBody>
          </p:sp>
          <p:sp>
            <p:nvSpPr>
              <p:cNvPr id="26" name="Shape 898"/>
              <p:cNvSpPr/>
              <p:nvPr/>
            </p:nvSpPr>
            <p:spPr>
              <a:xfrm>
                <a:off x="3245903" y="2822411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Implementation</a:t>
                </a:r>
              </a:p>
            </p:txBody>
          </p:sp>
          <p:sp>
            <p:nvSpPr>
              <p:cNvPr id="27" name="Shape 899"/>
              <p:cNvSpPr/>
              <p:nvPr/>
            </p:nvSpPr>
            <p:spPr>
              <a:xfrm>
                <a:off x="4250428" y="3783322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Integration and </a:t>
                </a:r>
              </a:p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Test</a:t>
                </a:r>
              </a:p>
            </p:txBody>
          </p:sp>
          <p:sp>
            <p:nvSpPr>
              <p:cNvPr id="28" name="Shape 900"/>
              <p:cNvSpPr/>
              <p:nvPr/>
            </p:nvSpPr>
            <p:spPr>
              <a:xfrm>
                <a:off x="1343321" y="985934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Analysis</a:t>
                </a:r>
              </a:p>
            </p:txBody>
          </p:sp>
          <p:sp>
            <p:nvSpPr>
              <p:cNvPr id="29" name="Shape 901"/>
              <p:cNvSpPr/>
              <p:nvPr/>
            </p:nvSpPr>
            <p:spPr>
              <a:xfrm>
                <a:off x="2041567" y="429903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30" name="Shape 902"/>
              <p:cNvSpPr/>
              <p:nvPr/>
            </p:nvSpPr>
            <p:spPr>
              <a:xfrm>
                <a:off x="3377681" y="1319933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31" name="Shape 903"/>
              <p:cNvSpPr/>
              <p:nvPr/>
            </p:nvSpPr>
            <p:spPr>
              <a:xfrm>
                <a:off x="4304908" y="2251597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32" name="Shape 904"/>
              <p:cNvSpPr/>
              <p:nvPr/>
            </p:nvSpPr>
            <p:spPr>
              <a:xfrm>
                <a:off x="5279760" y="3216575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33" name="Shape 898"/>
              <p:cNvSpPr/>
              <p:nvPr/>
            </p:nvSpPr>
            <p:spPr>
              <a:xfrm>
                <a:off x="5223672" y="4710598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lang="en-US" sz="800">
                    <a:uFill>
                      <a:solidFill/>
                    </a:uFill>
                  </a:rPr>
                  <a:t>Deployment</a:t>
                </a:r>
                <a:endParaRPr sz="800">
                  <a:uFill>
                    <a:solidFill/>
                  </a:uFill>
                </a:endParaRPr>
              </a:p>
            </p:txBody>
          </p:sp>
          <p:sp>
            <p:nvSpPr>
              <p:cNvPr id="34" name="Shape 899"/>
              <p:cNvSpPr/>
              <p:nvPr/>
            </p:nvSpPr>
            <p:spPr>
              <a:xfrm>
                <a:off x="6216005" y="5634933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lang="en-US"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Maintenance</a:t>
                </a:r>
                <a:endParaRPr sz="8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endParaRPr>
              </a:p>
            </p:txBody>
          </p:sp>
          <p:sp>
            <p:nvSpPr>
              <p:cNvPr id="35" name="Shape 903"/>
              <p:cNvSpPr/>
              <p:nvPr/>
            </p:nvSpPr>
            <p:spPr>
              <a:xfrm>
                <a:off x="6282677" y="4139784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36" name="Shape 904"/>
              <p:cNvSpPr/>
              <p:nvPr/>
            </p:nvSpPr>
            <p:spPr>
              <a:xfrm>
                <a:off x="7245337" y="5068186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</p:grpSp>
        <p:grpSp>
          <p:nvGrpSpPr>
            <p:cNvPr id="19" name="Group 884"/>
            <p:cNvGrpSpPr/>
            <p:nvPr/>
          </p:nvGrpSpPr>
          <p:grpSpPr>
            <a:xfrm>
              <a:off x="6876804" y="2074234"/>
              <a:ext cx="5178383" cy="4909357"/>
              <a:chOff x="0" y="-886633"/>
              <a:chExt cx="5523607" cy="6982195"/>
            </a:xfrm>
          </p:grpSpPr>
          <p:pic>
            <p:nvPicPr>
              <p:cNvPr id="20" name="pasted-image.png"/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59" y="-226224"/>
                <a:ext cx="2296187" cy="2296187"/>
              </a:xfrm>
              <a:prstGeom prst="rect">
                <a:avLst/>
              </a:prstGeom>
              <a:ln w="6350" cap="flat">
                <a:noFill/>
                <a:round/>
              </a:ln>
              <a:effectLst/>
            </p:spPr>
          </p:pic>
          <p:pic>
            <p:nvPicPr>
              <p:cNvPr id="21" name="pasted-image.png"/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31411" y="1284906"/>
                <a:ext cx="2992196" cy="2639117"/>
              </a:xfrm>
              <a:prstGeom prst="rect">
                <a:avLst/>
              </a:prstGeom>
              <a:ln w="6350" cap="flat">
                <a:noFill/>
                <a:round/>
              </a:ln>
              <a:effectLst/>
            </p:spPr>
          </p:pic>
          <p:sp>
            <p:nvSpPr>
              <p:cNvPr id="22" name="Shape 882"/>
              <p:cNvSpPr/>
              <p:nvPr/>
            </p:nvSpPr>
            <p:spPr>
              <a:xfrm>
                <a:off x="0" y="-325359"/>
                <a:ext cx="5479058" cy="5528182"/>
              </a:xfrm>
              <a:prstGeom prst="roundRect">
                <a:avLst>
                  <a:gd name="adj" fmla="val 3661"/>
                </a:avLst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3" name="Shape 883"/>
              <p:cNvSpPr/>
              <p:nvPr/>
            </p:nvSpPr>
            <p:spPr>
              <a:xfrm rot="18893368">
                <a:off x="-751568" y="2415695"/>
                <a:ext cx="6982195" cy="377539"/>
              </a:xfrm>
              <a:prstGeom prst="rect">
                <a:avLst/>
              </a:prstGeom>
              <a:solidFill>
                <a:srgbClr val="DCDEE0">
                  <a:alpha val="73634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marL="0" marR="0" algn="just">
                  <a:spcBef>
                    <a:spcPts val="600"/>
                  </a:spcBef>
                  <a:defRPr sz="27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 b="0"/>
                </a:pPr>
                <a:r>
                  <a:rPr sz="2300"/>
                  <a:t>Software development processes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31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xfrm>
            <a:off x="1838502" y="254855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 sz="1800" b="0"/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diagrams can be applied to several activities</a:t>
            </a:r>
          </a:p>
        </p:txBody>
      </p:sp>
      <p:sp>
        <p:nvSpPr>
          <p:cNvPr id="957" name="Shape 95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sz="1800"/>
              <a:pPr lvl="0">
                <a:lnSpc>
                  <a:spcPct val="90000"/>
                </a:lnSpc>
                <a:spcAft>
                  <a:spcPts val="600"/>
                </a:spcAft>
                <a:defRPr sz="1800">
                  <a:solidFill>
                    <a:srgbClr val="000000"/>
                  </a:solidFill>
                </a:defRPr>
              </a:pPr>
              <a:t>19</a:t>
            </a:fld>
            <a:endParaRPr lang="en-US" sz="1800"/>
          </a:p>
        </p:txBody>
      </p:sp>
      <p:sp>
        <p:nvSpPr>
          <p:cNvPr id="960" name="Shape 960"/>
          <p:cNvSpPr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uFillTx/>
              </a:defRPr>
            </a:pPr>
            <a:r>
              <a:rPr lang="en-US" sz="2000" dirty="0">
                <a:sym typeface="Symbol"/>
              </a:rPr>
              <a:t>ο</a:t>
            </a:r>
            <a:r>
              <a:rPr lang="en-US" sz="2000" dirty="0">
                <a:sym typeface="Verdana"/>
              </a:rPr>
              <a:t> : possible usage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uFillTx/>
              </a:defRPr>
            </a:pPr>
            <a:r>
              <a:rPr lang="en-US" sz="2000" dirty="0">
                <a:sym typeface="Symbol"/>
              </a:rPr>
              <a:t>•</a:t>
            </a:r>
            <a:r>
              <a:rPr lang="en-US" sz="2000" dirty="0">
                <a:sym typeface="Verdana"/>
              </a:rPr>
              <a:t> : recommended usage</a:t>
            </a:r>
          </a:p>
        </p:txBody>
      </p:sp>
      <p:graphicFrame>
        <p:nvGraphicFramePr>
          <p:cNvPr id="959" name="Table 959"/>
          <p:cNvGraphicFramePr/>
          <p:nvPr>
            <p:extLst>
              <p:ext uri="{D42A27DB-BD31-4B8C-83A1-F6EECF244321}">
                <p14:modId xmlns:p14="http://schemas.microsoft.com/office/powerpoint/2010/main" val="4162838815"/>
              </p:ext>
            </p:extLst>
          </p:nvPr>
        </p:nvGraphicFramePr>
        <p:xfrm>
          <a:off x="835154" y="2446557"/>
          <a:ext cx="10515596" cy="3816584"/>
        </p:xfrm>
        <a:graphic>
          <a:graphicData uri="http://schemas.openxmlformats.org/drawingml/2006/table">
            <a:tbl>
              <a:tblPr/>
              <a:tblGrid>
                <a:gridCol w="3287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8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3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b="1">
                          <a:latin typeface="+mn-lt"/>
                          <a:ea typeface="Verdana"/>
                          <a:cs typeface="Verdana"/>
                        </a:rPr>
                        <a:t>Requirements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b="1">
                          <a:latin typeface="+mn-lt"/>
                          <a:ea typeface="Verdana"/>
                          <a:cs typeface="Verdana"/>
                        </a:rPr>
                        <a:t>Analysis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b="1">
                          <a:latin typeface="+mn-lt"/>
                          <a:ea typeface="Verdana"/>
                          <a:cs typeface="Verdana"/>
                        </a:rPr>
                        <a:t>Design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Use-case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dirty="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Class, object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dirty="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Activity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l-GR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ο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State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Interaction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l-GR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ο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Component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073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>
                          <a:latin typeface="+mn-lt"/>
                          <a:ea typeface="Verdana"/>
                          <a:cs typeface="Verdana"/>
                        </a:rPr>
                        <a:t>Deployment</a:t>
                      </a:r>
                    </a:p>
                  </a:txBody>
                  <a:tcPr marL="68393" marR="68393" marT="51294" marB="51294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lang="en-US" sz="2100">
                        <a:latin typeface="+mn-lt"/>
                      </a:endParaRP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lang="en-US" sz="2100" dirty="0">
                          <a:latin typeface="+mn-lt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68393" marR="68393" marT="51294" marB="51294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13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5238"/>
            <a:ext cx="10515600" cy="1655761"/>
          </a:xfrm>
        </p:spPr>
        <p:txBody>
          <a:bodyPr>
            <a:normAutofit/>
          </a:bodyPr>
          <a:lstStyle/>
          <a:p>
            <a:r>
              <a:rPr lang="en-US"/>
              <a:t>UML and Software Development Process</a:t>
            </a:r>
            <a:endParaRPr 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1850" y="3327401"/>
            <a:ext cx="10515600" cy="1752600"/>
          </a:xfrm>
        </p:spPr>
        <p:txBody>
          <a:bodyPr>
            <a:noAutofit/>
          </a:bodyPr>
          <a:lstStyle/>
          <a:p>
            <a:pPr lvl="0">
              <a:defRPr sz="1800"/>
            </a:pPr>
            <a:r>
              <a:rPr lang="en-US" sz="2400"/>
              <a:t>Software Development Activities</a:t>
            </a:r>
          </a:p>
          <a:p>
            <a:pPr lvl="0">
              <a:defRPr sz="1800"/>
            </a:pPr>
            <a:r>
              <a:rPr lang="en-US" sz="2400"/>
              <a:t>Object-Oriented Analysis and Design</a:t>
            </a:r>
          </a:p>
          <a:p>
            <a:pPr lvl="0">
              <a:defRPr sz="1800"/>
            </a:pPr>
            <a:r>
              <a:rPr lang="en-US" sz="2400"/>
              <a:t>Software Development Process</a:t>
            </a:r>
          </a:p>
          <a:p>
            <a:pPr lvl="0">
              <a:defRPr sz="1800"/>
            </a:pPr>
            <a:r>
              <a:rPr lang="en-US" sz="2400"/>
              <a:t>UML and Software Development Process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4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45" name="Shape 8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Main Software Development Activities</a:t>
            </a:r>
          </a:p>
        </p:txBody>
      </p:sp>
      <p:grpSp>
        <p:nvGrpSpPr>
          <p:cNvPr id="853" name="Group 853"/>
          <p:cNvGrpSpPr/>
          <p:nvPr/>
        </p:nvGrpSpPr>
        <p:grpSpPr>
          <a:xfrm>
            <a:off x="2235677" y="1206500"/>
            <a:ext cx="8736648" cy="5084683"/>
            <a:chOff x="0" y="0"/>
            <a:chExt cx="9319089" cy="7628584"/>
          </a:xfrm>
        </p:grpSpPr>
        <p:sp>
          <p:nvSpPr>
            <p:cNvPr id="846" name="Shape 846"/>
            <p:cNvSpPr/>
            <p:nvPr/>
          </p:nvSpPr>
          <p:spPr>
            <a:xfrm>
              <a:off x="3186443" y="0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Analysis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Define the conceptual model</a:t>
              </a:r>
            </a:p>
          </p:txBody>
        </p:sp>
        <p:sp>
          <p:nvSpPr>
            <p:cNvPr id="847" name="Shape 847"/>
            <p:cNvSpPr/>
            <p:nvPr/>
          </p:nvSpPr>
          <p:spPr>
            <a:xfrm>
              <a:off x="6372886" y="0"/>
              <a:ext cx="2946203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Design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Design the solution / software plan</a:t>
              </a:r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2646288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Implementation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Code the system based on the design</a:t>
              </a:r>
            </a:p>
          </p:txBody>
        </p:sp>
        <p:sp>
          <p:nvSpPr>
            <p:cNvPr id="849" name="Shape 849"/>
            <p:cNvSpPr/>
            <p:nvPr/>
          </p:nvSpPr>
          <p:spPr>
            <a:xfrm>
              <a:off x="3186443" y="2646288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Integration and Test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Prove that the system meets the requirements</a:t>
              </a:r>
            </a:p>
          </p:txBody>
        </p:sp>
        <p:sp>
          <p:nvSpPr>
            <p:cNvPr id="850" name="Shape 850"/>
            <p:cNvSpPr/>
            <p:nvPr/>
          </p:nvSpPr>
          <p:spPr>
            <a:xfrm>
              <a:off x="6372886" y="2646288"/>
              <a:ext cx="2946203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Deployment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Installation and training</a:t>
              </a:r>
            </a:p>
          </p:txBody>
        </p:sp>
        <p:sp>
          <p:nvSpPr>
            <p:cNvPr id="851" name="Shape 851"/>
            <p:cNvSpPr/>
            <p:nvPr/>
          </p:nvSpPr>
          <p:spPr>
            <a:xfrm>
              <a:off x="3186443" y="5292576"/>
              <a:ext cx="2946202" cy="2336008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Maintenance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Post-install review</a:t>
              </a: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Support docs</a:t>
              </a: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Active support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0" y="0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Requirements Gathering</a:t>
              </a:r>
            </a:p>
            <a:p>
              <a:pPr lvl="0" algn="ctr">
                <a:defRPr sz="1800">
                  <a:uFillTx/>
                </a:defRPr>
              </a:pPr>
              <a:endParaRPr>
                <a:uFill>
                  <a:solidFill/>
                </a:uFill>
              </a:endParaRPr>
            </a:p>
            <a:p>
              <a:pPr lvl="0" algn="ctr">
                <a:defRPr sz="1800">
                  <a:uFillTx/>
                </a:defRPr>
              </a:pPr>
              <a:r>
                <a:rPr>
                  <a:uFill>
                    <a:solidFill/>
                  </a:uFill>
                </a:rPr>
                <a:t>Define requirement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134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364244" y="1268665"/>
            <a:ext cx="11503848" cy="162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2400" b="1" dirty="0">
                <a:latin typeface="Verdana"/>
                <a:ea typeface="Verdana"/>
                <a:cs typeface="Verdana"/>
                <a:sym typeface="Verdana"/>
              </a:rPr>
              <a:t>Analysis</a:t>
            </a: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 emphasizes an investigation of the problem and requirements, rather than a solution.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During </a:t>
            </a:r>
            <a:r>
              <a:rPr sz="2400" b="1" dirty="0">
                <a:latin typeface="Verdana"/>
                <a:ea typeface="Verdana"/>
                <a:cs typeface="Verdana"/>
                <a:sym typeface="Verdana"/>
              </a:rPr>
              <a:t>object-oriented analysis</a:t>
            </a: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, there is an emphasis on finding and describing object or concepts in the problem domain.</a:t>
            </a:r>
          </a:p>
        </p:txBody>
      </p:sp>
      <p:pic>
        <p:nvPicPr>
          <p:cNvPr id="857" name="Analysis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3" y="3108960"/>
            <a:ext cx="5101055" cy="3202724"/>
          </a:xfrm>
          <a:prstGeom prst="rect">
            <a:avLst/>
          </a:prstGeom>
          <a:ln w="6350">
            <a:round/>
          </a:ln>
        </p:spPr>
      </p:pic>
      <p:pic>
        <p:nvPicPr>
          <p:cNvPr id="858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038" y="3108960"/>
            <a:ext cx="4717768" cy="2406608"/>
          </a:xfrm>
          <a:prstGeom prst="rect">
            <a:avLst/>
          </a:prstGeom>
          <a:ln w="6350">
            <a:round/>
          </a:ln>
        </p:spPr>
      </p:pic>
      <p:sp>
        <p:nvSpPr>
          <p:cNvPr id="859" name="Shape 859"/>
          <p:cNvSpPr/>
          <p:nvPr/>
        </p:nvSpPr>
        <p:spPr>
          <a:xfrm>
            <a:off x="5465299" y="5515568"/>
            <a:ext cx="6402793" cy="99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1700" dirty="0">
                <a:latin typeface="Verdana"/>
                <a:ea typeface="Verdana"/>
                <a:cs typeface="Verdana"/>
                <a:sym typeface="Verdana"/>
              </a:rPr>
              <a:t>If a </a:t>
            </a:r>
            <a:r>
              <a:rPr sz="1700" b="1" dirty="0">
                <a:latin typeface="Verdana"/>
                <a:ea typeface="Verdana"/>
                <a:cs typeface="Verdana"/>
                <a:sym typeface="Verdana"/>
              </a:rPr>
              <a:t>cash register system</a:t>
            </a:r>
            <a:r>
              <a:rPr sz="1700" dirty="0">
                <a:latin typeface="Verdana"/>
                <a:ea typeface="Verdana"/>
                <a:cs typeface="Verdana"/>
                <a:sym typeface="Verdana"/>
              </a:rPr>
              <a:t> at the supermarket is desired</a:t>
            </a:r>
          </a:p>
          <a:p>
            <a:pPr marL="0" lvl="1" indent="191338" algn="just">
              <a:spcBef>
                <a:spcPts val="502"/>
              </a:spcBef>
              <a:defRPr sz="1800">
                <a:uFillTx/>
              </a:defRPr>
            </a:pPr>
            <a:r>
              <a:rPr sz="1700" dirty="0">
                <a:latin typeface="Verdana"/>
                <a:ea typeface="Verdana"/>
                <a:cs typeface="Verdana"/>
                <a:sym typeface="Verdana"/>
              </a:rPr>
              <a:t>How will it be used? </a:t>
            </a:r>
          </a:p>
          <a:p>
            <a:pPr marL="0" lvl="1" indent="191338" algn="just">
              <a:spcBef>
                <a:spcPts val="502"/>
              </a:spcBef>
              <a:defRPr sz="1800">
                <a:uFillTx/>
              </a:defRPr>
            </a:pPr>
            <a:r>
              <a:rPr sz="1700" dirty="0">
                <a:latin typeface="Verdana"/>
                <a:ea typeface="Verdana"/>
                <a:cs typeface="Verdana"/>
                <a:sym typeface="Verdana"/>
              </a:rPr>
              <a:t>What are its functions?</a:t>
            </a:r>
          </a:p>
        </p:txBody>
      </p:sp>
      <p:sp>
        <p:nvSpPr>
          <p:cNvPr id="7" name="Shape 845"/>
          <p:cNvSpPr txBox="1">
            <a:spLocks/>
          </p:cNvSpPr>
          <p:nvPr/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sz="1800"/>
            </a:pPr>
            <a:r>
              <a:rPr lang="en-US" sz="2800" b="1"/>
              <a:t>Object-Oriented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249301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296878" y="1296064"/>
            <a:ext cx="11533956" cy="162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2400" b="1" dirty="0">
                <a:latin typeface="Verdana"/>
                <a:ea typeface="Verdana"/>
                <a:cs typeface="Verdana"/>
                <a:sym typeface="Verdana"/>
              </a:rPr>
              <a:t>Design</a:t>
            </a: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 emphasizes a conceptual solution in software that fulfils the requirements and “guides” the implementation.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During </a:t>
            </a:r>
            <a:r>
              <a:rPr sz="2400" b="1" dirty="0">
                <a:latin typeface="Verdana"/>
                <a:ea typeface="Verdana"/>
                <a:cs typeface="Verdana"/>
                <a:sym typeface="Verdana"/>
              </a:rPr>
              <a:t>object-oriented design</a:t>
            </a:r>
            <a:r>
              <a:rPr sz="2400" dirty="0">
                <a:latin typeface="Verdana"/>
                <a:ea typeface="Verdana"/>
                <a:cs typeface="Verdana"/>
                <a:sym typeface="Verdana"/>
              </a:rPr>
              <a:t>, there is an emphasis on defining software objects and how they collaborate to fulfil the requirements.</a:t>
            </a:r>
          </a:p>
        </p:txBody>
      </p:sp>
      <p:pic>
        <p:nvPicPr>
          <p:cNvPr id="863" name="Design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78" y="3289727"/>
            <a:ext cx="4376722" cy="3205041"/>
          </a:xfrm>
          <a:prstGeom prst="rect">
            <a:avLst/>
          </a:prstGeom>
          <a:ln w="6350">
            <a:round/>
          </a:ln>
        </p:spPr>
      </p:pic>
      <p:pic>
        <p:nvPicPr>
          <p:cNvPr id="864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880693" y="3566007"/>
            <a:ext cx="3047068" cy="1606716"/>
          </a:xfrm>
          <a:prstGeom prst="rect">
            <a:avLst/>
          </a:prstGeom>
          <a:ln w="6350">
            <a:round/>
          </a:ln>
        </p:spPr>
      </p:pic>
      <p:pic>
        <p:nvPicPr>
          <p:cNvPr id="865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027" y="3289727"/>
            <a:ext cx="3047069" cy="1341121"/>
          </a:xfrm>
          <a:prstGeom prst="rect">
            <a:avLst/>
          </a:prstGeom>
          <a:ln w="6350">
            <a:round/>
          </a:ln>
        </p:spPr>
      </p:pic>
      <p:sp>
        <p:nvSpPr>
          <p:cNvPr id="866" name="Shape 866"/>
          <p:cNvSpPr/>
          <p:nvPr/>
        </p:nvSpPr>
        <p:spPr>
          <a:xfrm>
            <a:off x="5069993" y="6067311"/>
            <a:ext cx="560020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1700">
                <a:latin typeface="Verdana"/>
                <a:ea typeface="Verdana"/>
                <a:cs typeface="Verdana"/>
                <a:sym typeface="Verdana"/>
              </a:rPr>
              <a:t>Design specification of the </a:t>
            </a:r>
            <a:r>
              <a:rPr sz="1700" b="1">
                <a:latin typeface="Verdana"/>
                <a:ea typeface="Verdana"/>
                <a:cs typeface="Verdana"/>
                <a:sym typeface="Verdana"/>
              </a:rPr>
              <a:t>cash register system</a:t>
            </a:r>
          </a:p>
        </p:txBody>
      </p:sp>
      <p:pic>
        <p:nvPicPr>
          <p:cNvPr id="867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554" y="4761830"/>
            <a:ext cx="2321279" cy="1305481"/>
          </a:xfrm>
          <a:prstGeom prst="rect">
            <a:avLst/>
          </a:prstGeom>
          <a:ln>
            <a:solidFill/>
            <a:miter lim="400000"/>
          </a:ln>
        </p:spPr>
      </p:pic>
      <p:sp>
        <p:nvSpPr>
          <p:cNvPr id="868" name="Shape 868"/>
          <p:cNvSpPr/>
          <p:nvPr/>
        </p:nvSpPr>
        <p:spPr>
          <a:xfrm>
            <a:off x="5379240" y="3028117"/>
            <a:ext cx="1210588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Class diagram</a:t>
            </a:r>
          </a:p>
        </p:txBody>
      </p:sp>
      <p:sp>
        <p:nvSpPr>
          <p:cNvPr id="869" name="Shape 869"/>
          <p:cNvSpPr/>
          <p:nvPr/>
        </p:nvSpPr>
        <p:spPr>
          <a:xfrm>
            <a:off x="9893507" y="2934332"/>
            <a:ext cx="1553374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Database schema</a:t>
            </a:r>
          </a:p>
        </p:txBody>
      </p:sp>
      <p:sp>
        <p:nvSpPr>
          <p:cNvPr id="870" name="Shape 870"/>
          <p:cNvSpPr/>
          <p:nvPr/>
        </p:nvSpPr>
        <p:spPr>
          <a:xfrm>
            <a:off x="8154037" y="4812875"/>
            <a:ext cx="1484124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Package diagram</a:t>
            </a:r>
          </a:p>
        </p:txBody>
      </p:sp>
      <p:sp>
        <p:nvSpPr>
          <p:cNvPr id="13" name="Shape 845"/>
          <p:cNvSpPr txBox="1">
            <a:spLocks/>
          </p:cNvSpPr>
          <p:nvPr/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sz="1800"/>
            </a:pPr>
            <a:r>
              <a:rPr lang="en-US" sz="2800" b="1"/>
              <a:t>Object-Oriented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5876589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873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1020867" y="2109465"/>
            <a:ext cx="10150266" cy="2639070"/>
          </a:xfrm>
          <a:prstGeom prst="rect">
            <a:avLst/>
          </a:prstGeom>
          <a:ln w="6350">
            <a:round/>
          </a:ln>
        </p:spPr>
      </p:pic>
      <p:sp>
        <p:nvSpPr>
          <p:cNvPr id="4" name="Shape 845"/>
          <p:cNvSpPr txBox="1">
            <a:spLocks/>
          </p:cNvSpPr>
          <p:nvPr/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sz="1800"/>
            </a:pPr>
            <a:r>
              <a:rPr lang="en-US" sz="2800" b="1"/>
              <a:t>Object-Oriented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7752825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20037" y="1222313"/>
            <a:ext cx="11150003" cy="824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sz="2400" b="1">
                <a:latin typeface="Verdana"/>
                <a:ea typeface="Verdana"/>
                <a:cs typeface="Verdana"/>
                <a:sym typeface="Verdana"/>
              </a:rPr>
              <a:t>Software development process</a:t>
            </a:r>
            <a:r>
              <a:rPr sz="2400">
                <a:latin typeface="Verdana"/>
                <a:ea typeface="Verdana"/>
                <a:cs typeface="Verdana"/>
                <a:sym typeface="Verdana"/>
              </a:rPr>
              <a:t> is a series of software development activities that a software program goes through when developed</a:t>
            </a:r>
          </a:p>
        </p:txBody>
      </p:sp>
      <p:pic>
        <p:nvPicPr>
          <p:cNvPr id="877" name="SoftwareDevelomentActivites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98" y="2756263"/>
            <a:ext cx="4901902" cy="3481275"/>
          </a:xfrm>
          <a:prstGeom prst="rect">
            <a:avLst/>
          </a:prstGeom>
          <a:ln w="6350">
            <a:round/>
          </a:ln>
        </p:spPr>
      </p:pic>
      <p:sp>
        <p:nvSpPr>
          <p:cNvPr id="878" name="Shape 878"/>
          <p:cNvSpPr/>
          <p:nvPr/>
        </p:nvSpPr>
        <p:spPr>
          <a:xfrm>
            <a:off x="5734594" y="3879661"/>
            <a:ext cx="632584" cy="4093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531430" y="1634580"/>
            <a:ext cx="5523758" cy="5349012"/>
            <a:chOff x="6876804" y="2074234"/>
            <a:chExt cx="5178383" cy="4909357"/>
          </a:xfrm>
        </p:grpSpPr>
        <p:grpSp>
          <p:nvGrpSpPr>
            <p:cNvPr id="13" name="Group 12"/>
            <p:cNvGrpSpPr/>
            <p:nvPr/>
          </p:nvGrpSpPr>
          <p:grpSpPr>
            <a:xfrm>
              <a:off x="7001077" y="4204704"/>
              <a:ext cx="3176396" cy="2098558"/>
              <a:chOff x="34068" y="73791"/>
              <a:chExt cx="8189436" cy="6259240"/>
            </a:xfrm>
          </p:grpSpPr>
          <p:sp>
            <p:nvSpPr>
              <p:cNvPr id="14" name="Shape 896"/>
              <p:cNvSpPr/>
              <p:nvPr/>
            </p:nvSpPr>
            <p:spPr>
              <a:xfrm>
                <a:off x="34068" y="73791"/>
                <a:ext cx="2007499" cy="698097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Requirements</a:t>
                </a:r>
              </a:p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Specification</a:t>
                </a:r>
              </a:p>
            </p:txBody>
          </p:sp>
          <p:sp>
            <p:nvSpPr>
              <p:cNvPr id="15" name="Shape 897"/>
              <p:cNvSpPr/>
              <p:nvPr/>
            </p:nvSpPr>
            <p:spPr>
              <a:xfrm>
                <a:off x="2269656" y="1885884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Design</a:t>
                </a:r>
              </a:p>
            </p:txBody>
          </p:sp>
          <p:sp>
            <p:nvSpPr>
              <p:cNvPr id="16" name="Shape 898"/>
              <p:cNvSpPr/>
              <p:nvPr/>
            </p:nvSpPr>
            <p:spPr>
              <a:xfrm>
                <a:off x="3245903" y="2822411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Implementation</a:t>
                </a:r>
              </a:p>
            </p:txBody>
          </p:sp>
          <p:sp>
            <p:nvSpPr>
              <p:cNvPr id="17" name="Shape 899"/>
              <p:cNvSpPr/>
              <p:nvPr/>
            </p:nvSpPr>
            <p:spPr>
              <a:xfrm>
                <a:off x="4250428" y="3783322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Integration and </a:t>
                </a:r>
              </a:p>
              <a:p>
                <a:pPr lvl="0" algn="ctr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Test</a:t>
                </a:r>
              </a:p>
            </p:txBody>
          </p:sp>
          <p:sp>
            <p:nvSpPr>
              <p:cNvPr id="18" name="Shape 900"/>
              <p:cNvSpPr/>
              <p:nvPr/>
            </p:nvSpPr>
            <p:spPr>
              <a:xfrm>
                <a:off x="1343321" y="985934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00F900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sz="800">
                    <a:uFill>
                      <a:solidFill/>
                    </a:uFill>
                  </a:rPr>
                  <a:t>Analysis</a:t>
                </a:r>
              </a:p>
            </p:txBody>
          </p:sp>
          <p:sp>
            <p:nvSpPr>
              <p:cNvPr id="19" name="Shape 901"/>
              <p:cNvSpPr/>
              <p:nvPr/>
            </p:nvSpPr>
            <p:spPr>
              <a:xfrm>
                <a:off x="2041567" y="429903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20" name="Shape 902"/>
              <p:cNvSpPr/>
              <p:nvPr/>
            </p:nvSpPr>
            <p:spPr>
              <a:xfrm>
                <a:off x="3377681" y="1319933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21" name="Shape 903"/>
              <p:cNvSpPr/>
              <p:nvPr/>
            </p:nvSpPr>
            <p:spPr>
              <a:xfrm>
                <a:off x="4304908" y="2251597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22" name="Shape 904"/>
              <p:cNvSpPr/>
              <p:nvPr/>
            </p:nvSpPr>
            <p:spPr>
              <a:xfrm>
                <a:off x="5279760" y="3216575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23" name="Shape 898"/>
              <p:cNvSpPr/>
              <p:nvPr/>
            </p:nvSpPr>
            <p:spPr>
              <a:xfrm>
                <a:off x="5223672" y="4710598"/>
                <a:ext cx="2007500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24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 lvl="0">
                  <a:defRPr sz="1800">
                    <a:uFillTx/>
                  </a:defRPr>
                </a:pPr>
                <a:r>
                  <a:rPr lang="en-US" sz="800">
                    <a:uFill>
                      <a:solidFill/>
                    </a:uFill>
                  </a:rPr>
                  <a:t>Deployment</a:t>
                </a:r>
                <a:endParaRPr sz="800">
                  <a:uFill>
                    <a:solidFill/>
                  </a:uFill>
                </a:endParaRPr>
              </a:p>
            </p:txBody>
          </p:sp>
          <p:sp>
            <p:nvSpPr>
              <p:cNvPr id="24" name="Shape 899"/>
              <p:cNvSpPr/>
              <p:nvPr/>
            </p:nvSpPr>
            <p:spPr>
              <a:xfrm>
                <a:off x="6216005" y="5634933"/>
                <a:ext cx="2007499" cy="698098"/>
              </a:xfrm>
              <a:prstGeom prst="roundRect">
                <a:avLst>
                  <a:gd name="adj" fmla="val 19187"/>
                </a:avLst>
              </a:prstGeom>
              <a:solidFill>
                <a:srgbClr val="FF7E79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>
                    <a:uFillTx/>
                  </a:defRPr>
                </a:pPr>
                <a:r>
                  <a:rPr lang="en-US" sz="800">
                    <a:uFill>
                      <a:solidFill/>
                    </a:uFill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Maintenance</a:t>
                </a:r>
                <a:endParaRPr sz="8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endParaRPr>
              </a:p>
            </p:txBody>
          </p:sp>
          <p:sp>
            <p:nvSpPr>
              <p:cNvPr id="25" name="Shape 903"/>
              <p:cNvSpPr/>
              <p:nvPr/>
            </p:nvSpPr>
            <p:spPr>
              <a:xfrm>
                <a:off x="6282677" y="4139784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  <p:sp>
            <p:nvSpPr>
              <p:cNvPr id="26" name="Shape 904"/>
              <p:cNvSpPr/>
              <p:nvPr/>
            </p:nvSpPr>
            <p:spPr>
              <a:xfrm>
                <a:off x="7245337" y="5068186"/>
                <a:ext cx="658368" cy="56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8" h="21049" extrusionOk="0">
                    <a:moveTo>
                      <a:pt x="0" y="161"/>
                    </a:moveTo>
                    <a:cubicBezTo>
                      <a:pt x="5477" y="-551"/>
                      <a:pt x="11002" y="1118"/>
                      <a:pt x="14982" y="4687"/>
                    </a:cubicBezTo>
                    <a:cubicBezTo>
                      <a:pt x="19691" y="8910"/>
                      <a:pt x="21600" y="15156"/>
                      <a:pt x="19982" y="2104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arrow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800"/>
              </a:p>
            </p:txBody>
          </p:sp>
        </p:grpSp>
        <p:grpSp>
          <p:nvGrpSpPr>
            <p:cNvPr id="884" name="Group 884"/>
            <p:cNvGrpSpPr/>
            <p:nvPr/>
          </p:nvGrpSpPr>
          <p:grpSpPr>
            <a:xfrm>
              <a:off x="6876804" y="2074234"/>
              <a:ext cx="5178383" cy="4909357"/>
              <a:chOff x="0" y="-886633"/>
              <a:chExt cx="5523607" cy="6982195"/>
            </a:xfrm>
          </p:grpSpPr>
          <p:pic>
            <p:nvPicPr>
              <p:cNvPr id="879" name="pasted-image.png"/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959" y="-226224"/>
                <a:ext cx="2296187" cy="2296187"/>
              </a:xfrm>
              <a:prstGeom prst="rect">
                <a:avLst/>
              </a:prstGeom>
              <a:ln w="6350" cap="flat">
                <a:noFill/>
                <a:round/>
              </a:ln>
              <a:effectLst/>
            </p:spPr>
          </p:pic>
          <p:pic>
            <p:nvPicPr>
              <p:cNvPr id="881" name="pasted-image.png"/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31411" y="1284906"/>
                <a:ext cx="2992196" cy="2639117"/>
              </a:xfrm>
              <a:prstGeom prst="rect">
                <a:avLst/>
              </a:prstGeom>
              <a:ln w="6350" cap="flat">
                <a:noFill/>
                <a:round/>
              </a:ln>
              <a:effectLst/>
            </p:spPr>
          </p:pic>
          <p:sp>
            <p:nvSpPr>
              <p:cNvPr id="882" name="Shape 882"/>
              <p:cNvSpPr/>
              <p:nvPr/>
            </p:nvSpPr>
            <p:spPr>
              <a:xfrm>
                <a:off x="0" y="-325359"/>
                <a:ext cx="5479058" cy="5528182"/>
              </a:xfrm>
              <a:prstGeom prst="roundRect">
                <a:avLst>
                  <a:gd name="adj" fmla="val 3661"/>
                </a:avLst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883" name="Shape 883"/>
              <p:cNvSpPr/>
              <p:nvPr/>
            </p:nvSpPr>
            <p:spPr>
              <a:xfrm rot="18893368">
                <a:off x="-751568" y="2415695"/>
                <a:ext cx="6982195" cy="377539"/>
              </a:xfrm>
              <a:prstGeom prst="rect">
                <a:avLst/>
              </a:prstGeom>
              <a:solidFill>
                <a:srgbClr val="DCDEE0">
                  <a:alpha val="73634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marL="0" marR="0" algn="just">
                  <a:spcBef>
                    <a:spcPts val="600"/>
                  </a:spcBef>
                  <a:defRPr sz="2700" b="1"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 lvl="0">
                  <a:defRPr sz="1800" b="0"/>
                </a:pPr>
                <a:r>
                  <a:rPr sz="2300"/>
                  <a:t>Software development processes</a:t>
                </a:r>
              </a:p>
            </p:txBody>
          </p:sp>
        </p:grpSp>
      </p:grpSp>
      <p:sp>
        <p:nvSpPr>
          <p:cNvPr id="12" name="Shape 845"/>
          <p:cNvSpPr txBox="1">
            <a:spLocks/>
          </p:cNvSpPr>
          <p:nvPr/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sz="1800"/>
            </a:pPr>
            <a:r>
              <a:rPr lang="en-US" sz="2800" b="1">
                <a:latin typeface="Verdana"/>
                <a:ea typeface="Verdana"/>
                <a:cs typeface="Verdana"/>
                <a:sym typeface="Verdana"/>
              </a:rPr>
              <a:t>Software development process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40850072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87" name="Shape 8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Ad-hoc Coding “process”</a:t>
            </a:r>
          </a:p>
        </p:txBody>
      </p:sp>
      <p:sp>
        <p:nvSpPr>
          <p:cNvPr id="888" name="Shape 888"/>
          <p:cNvSpPr>
            <a:spLocks noGrp="1"/>
          </p:cNvSpPr>
          <p:nvPr>
            <p:ph type="body" idx="1"/>
          </p:nvPr>
        </p:nvSpPr>
        <p:spPr>
          <a:xfrm>
            <a:off x="564543" y="1269337"/>
            <a:ext cx="10789257" cy="47298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 dirty="0"/>
              <a:t>Does not scale to large size project</a:t>
            </a:r>
          </a:p>
          <a:p>
            <a:pPr lvl="0">
              <a:defRPr sz="1800"/>
            </a:pPr>
            <a:r>
              <a:rPr sz="2000" dirty="0"/>
              <a:t>Does not scale to large development teams</a:t>
            </a:r>
          </a:p>
        </p:txBody>
      </p:sp>
      <p:pic>
        <p:nvPicPr>
          <p:cNvPr id="88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65437" y="2128590"/>
            <a:ext cx="5953126" cy="4464844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6712776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Waterfall process</a:t>
            </a:r>
          </a:p>
        </p:txBody>
      </p:sp>
      <p:pic>
        <p:nvPicPr>
          <p:cNvPr id="893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082" y="1179362"/>
            <a:ext cx="3847591" cy="4499276"/>
          </a:xfrm>
          <a:prstGeom prst="rect">
            <a:avLst/>
          </a:prstGeom>
          <a:ln w="6350">
            <a:round/>
          </a:ln>
        </p:spPr>
      </p:pic>
      <p:sp>
        <p:nvSpPr>
          <p:cNvPr id="894" name="Shape 894"/>
          <p:cNvSpPr/>
          <p:nvPr/>
        </p:nvSpPr>
        <p:spPr>
          <a:xfrm flipH="1">
            <a:off x="8056980" y="1265411"/>
            <a:ext cx="1" cy="4328518"/>
          </a:xfrm>
          <a:prstGeom prst="line">
            <a:avLst/>
          </a:prstGeom>
          <a:ln w="381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895" name="Shape 895"/>
          <p:cNvSpPr/>
          <p:nvPr/>
        </p:nvSpPr>
        <p:spPr>
          <a:xfrm rot="16200000">
            <a:off x="7057181" y="3209093"/>
            <a:ext cx="1355898" cy="439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Sequential</a:t>
            </a:r>
          </a:p>
        </p:txBody>
      </p:sp>
      <p:sp>
        <p:nvSpPr>
          <p:cNvPr id="906" name="Shape 906"/>
          <p:cNvSpPr>
            <a:spLocks noGrp="1"/>
          </p:cNvSpPr>
          <p:nvPr>
            <p:ph type="body" idx="1"/>
          </p:nvPr>
        </p:nvSpPr>
        <p:spPr>
          <a:xfrm>
            <a:off x="0" y="5791428"/>
            <a:ext cx="6085557" cy="7175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000"/>
              <a:t>An phase is begun only when the previous has finished</a:t>
            </a:r>
          </a:p>
          <a:p>
            <a:pPr lvl="0">
              <a:defRPr sz="1800"/>
            </a:pPr>
            <a:r>
              <a:rPr sz="2000"/>
              <a:t>No return to previous phase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3509" y="1358536"/>
            <a:ext cx="7641528" cy="5146767"/>
            <a:chOff x="34068" y="73791"/>
            <a:chExt cx="8189436" cy="6259240"/>
          </a:xfrm>
        </p:grpSpPr>
        <p:sp>
          <p:nvSpPr>
            <p:cNvPr id="19" name="Shape 896"/>
            <p:cNvSpPr/>
            <p:nvPr/>
          </p:nvSpPr>
          <p:spPr>
            <a:xfrm>
              <a:off x="34068" y="73791"/>
              <a:ext cx="2007499" cy="698097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Requirements</a:t>
              </a:r>
            </a:p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Specification</a:t>
              </a:r>
            </a:p>
          </p:txBody>
        </p:sp>
        <p:sp>
          <p:nvSpPr>
            <p:cNvPr id="20" name="Shape 897"/>
            <p:cNvSpPr/>
            <p:nvPr/>
          </p:nvSpPr>
          <p:spPr>
            <a:xfrm>
              <a:off x="2269656" y="1885884"/>
              <a:ext cx="2007499" cy="698098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Design</a:t>
              </a:r>
            </a:p>
          </p:txBody>
        </p:sp>
        <p:sp>
          <p:nvSpPr>
            <p:cNvPr id="21" name="Shape 898"/>
            <p:cNvSpPr/>
            <p:nvPr/>
          </p:nvSpPr>
          <p:spPr>
            <a:xfrm>
              <a:off x="3245903" y="2822411"/>
              <a:ext cx="2007500" cy="698098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Implementation</a:t>
              </a:r>
            </a:p>
          </p:txBody>
        </p:sp>
        <p:sp>
          <p:nvSpPr>
            <p:cNvPr id="22" name="Shape 899"/>
            <p:cNvSpPr/>
            <p:nvPr/>
          </p:nvSpPr>
          <p:spPr>
            <a:xfrm>
              <a:off x="4250428" y="3783322"/>
              <a:ext cx="2007499" cy="698098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Integration and </a:t>
              </a:r>
            </a:p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Test</a:t>
              </a:r>
            </a:p>
          </p:txBody>
        </p:sp>
        <p:sp>
          <p:nvSpPr>
            <p:cNvPr id="23" name="Shape 900"/>
            <p:cNvSpPr/>
            <p:nvPr/>
          </p:nvSpPr>
          <p:spPr>
            <a:xfrm>
              <a:off x="1343321" y="985934"/>
              <a:ext cx="2007500" cy="698098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Analysis</a:t>
              </a:r>
            </a:p>
          </p:txBody>
        </p:sp>
        <p:sp>
          <p:nvSpPr>
            <p:cNvPr id="24" name="Shape 901"/>
            <p:cNvSpPr/>
            <p:nvPr/>
          </p:nvSpPr>
          <p:spPr>
            <a:xfrm>
              <a:off x="2041567" y="429903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" name="Shape 902"/>
            <p:cNvSpPr/>
            <p:nvPr/>
          </p:nvSpPr>
          <p:spPr>
            <a:xfrm>
              <a:off x="3377681" y="1319933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" name="Shape 903"/>
            <p:cNvSpPr/>
            <p:nvPr/>
          </p:nvSpPr>
          <p:spPr>
            <a:xfrm>
              <a:off x="4304908" y="2251597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" name="Shape 904"/>
            <p:cNvSpPr/>
            <p:nvPr/>
          </p:nvSpPr>
          <p:spPr>
            <a:xfrm>
              <a:off x="5279760" y="3216575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" name="Shape 898"/>
            <p:cNvSpPr/>
            <p:nvPr/>
          </p:nvSpPr>
          <p:spPr>
            <a:xfrm>
              <a:off x="5223672" y="4710598"/>
              <a:ext cx="2007500" cy="698098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lang="en-US" sz="2000">
                  <a:uFill>
                    <a:solidFill/>
                  </a:uFill>
                </a:rPr>
                <a:t>Deployment</a:t>
              </a:r>
              <a:endParaRPr sz="2000">
                <a:uFill>
                  <a:solidFill/>
                </a:uFill>
              </a:endParaRPr>
            </a:p>
          </p:txBody>
        </p:sp>
        <p:sp>
          <p:nvSpPr>
            <p:cNvPr id="29" name="Shape 899"/>
            <p:cNvSpPr/>
            <p:nvPr/>
          </p:nvSpPr>
          <p:spPr>
            <a:xfrm>
              <a:off x="6216005" y="5634933"/>
              <a:ext cx="2007499" cy="698098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en-US"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Maintenance</a:t>
              </a:r>
              <a:endParaRPr sz="200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</p:txBody>
        </p:sp>
        <p:sp>
          <p:nvSpPr>
            <p:cNvPr id="30" name="Shape 903"/>
            <p:cNvSpPr/>
            <p:nvPr/>
          </p:nvSpPr>
          <p:spPr>
            <a:xfrm>
              <a:off x="6282677" y="4139784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1" name="Shape 904"/>
            <p:cNvSpPr/>
            <p:nvPr/>
          </p:nvSpPr>
          <p:spPr>
            <a:xfrm>
              <a:off x="7245337" y="5068186"/>
              <a:ext cx="658368" cy="5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81035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676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Gill Sans SemiBold</vt:lpstr>
      <vt:lpstr>Helvetica</vt:lpstr>
      <vt:lpstr>Times New Roman</vt:lpstr>
      <vt:lpstr>Verdana</vt:lpstr>
      <vt:lpstr>Office Theme</vt:lpstr>
      <vt:lpstr>1_Office Theme</vt:lpstr>
      <vt:lpstr>SYSTEMS ANALYSIS AND DESIGN</vt:lpstr>
      <vt:lpstr>UML and Software Development Process</vt:lpstr>
      <vt:lpstr>Main Software Development Activities</vt:lpstr>
      <vt:lpstr>PowerPoint Presentation</vt:lpstr>
      <vt:lpstr>PowerPoint Presentation</vt:lpstr>
      <vt:lpstr>PowerPoint Presentation</vt:lpstr>
      <vt:lpstr>PowerPoint Presentation</vt:lpstr>
      <vt:lpstr>Ad-hoc Coding “process”</vt:lpstr>
      <vt:lpstr>Waterfall process</vt:lpstr>
      <vt:lpstr>Critique of Waterfall process</vt:lpstr>
      <vt:lpstr>Iterative and Agile Development Processes</vt:lpstr>
      <vt:lpstr>Facts of life</vt:lpstr>
      <vt:lpstr>Philosophy</vt:lpstr>
      <vt:lpstr>PowerPoint Presentation</vt:lpstr>
      <vt:lpstr>Benefits</vt:lpstr>
      <vt:lpstr>Agile software development methods</vt:lpstr>
      <vt:lpstr>Scrum</vt:lpstr>
      <vt:lpstr>UML can be used in many software development process</vt:lpstr>
      <vt:lpstr>UML diagrams can be applied to several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 AND DESIGN</dc:title>
  <dc:creator>Toan Le</dc:creator>
  <cp:lastModifiedBy>TUAN NGUYEN</cp:lastModifiedBy>
  <cp:revision>72</cp:revision>
  <dcterms:created xsi:type="dcterms:W3CDTF">2020-05-27T05:21:30Z</dcterms:created>
  <dcterms:modified xsi:type="dcterms:W3CDTF">2021-08-17T03:33:49Z</dcterms:modified>
</cp:coreProperties>
</file>